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2" r:id="rId4"/>
    <p:sldId id="260" r:id="rId5"/>
  </p:sldIdLst>
  <p:sldSz cx="6858000" cy="9144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B9C"/>
    <a:srgbClr val="D397BD"/>
    <a:srgbClr val="FEB811"/>
    <a:srgbClr val="D2232B"/>
    <a:srgbClr val="00ADEE"/>
    <a:srgbClr val="FCF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220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34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29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20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775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244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25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031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25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53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323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8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4D5B-54BF-400E-B3C3-529C9F431AB3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21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960812" y="2690817"/>
            <a:ext cx="4744528" cy="5139869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 smtClean="0"/>
              <a:t>Instrucción:</a:t>
            </a:r>
          </a:p>
          <a:p>
            <a:r>
              <a:rPr lang="es-MX" b="1" dirty="0" smtClean="0"/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>
                <a:solidFill>
                  <a:schemeClr val="tx1"/>
                </a:solidFill>
              </a:rPr>
              <a:t>Esta actividad consiste en </a:t>
            </a:r>
            <a:r>
              <a:rPr lang="es-CL" altLang="es-CL" dirty="0" smtClean="0">
                <a:solidFill>
                  <a:schemeClr val="tx1"/>
                </a:solidFill>
              </a:rPr>
              <a:t>identificar la consonante final de algunos objetos.</a:t>
            </a:r>
            <a:br>
              <a:rPr lang="es-CL" altLang="es-CL" dirty="0" smtClean="0">
                <a:solidFill>
                  <a:schemeClr val="tx1"/>
                </a:solidFill>
              </a:rPr>
            </a:br>
            <a:endParaRPr lang="es-CL" altLang="es-CL" sz="800" dirty="0" smtClean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 smtClean="0">
                <a:solidFill>
                  <a:schemeClr val="tx1"/>
                </a:solidFill>
              </a:rPr>
              <a:t>1. Identifiquen los sonidos consonánticos finales de cada animal.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 smtClean="0">
                <a:solidFill>
                  <a:schemeClr val="tx1"/>
                </a:solidFill>
              </a:rPr>
              <a:t>2. Elijan un objeto del mar e identifiquen el sonido final.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 smtClean="0">
                <a:solidFill>
                  <a:schemeClr val="tx1"/>
                </a:solidFill>
              </a:rPr>
              <a:t>3. Encuentren el animal que tiene la misma consonante final.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 smtClean="0">
                <a:solidFill>
                  <a:schemeClr val="tx1"/>
                </a:solidFill>
              </a:rPr>
              <a:t>4. Haz </a:t>
            </a:r>
            <a:r>
              <a:rPr lang="es-CL" altLang="es-CL" dirty="0" err="1" smtClean="0">
                <a:solidFill>
                  <a:schemeClr val="tx1"/>
                </a:solidFill>
              </a:rPr>
              <a:t>click</a:t>
            </a:r>
            <a:r>
              <a:rPr lang="es-CL" altLang="es-CL" dirty="0" smtClean="0">
                <a:solidFill>
                  <a:schemeClr val="tx1"/>
                </a:solidFill>
              </a:rPr>
              <a:t> sobre el objeto seleccionado para comprobar si han elegido correctamente.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 smtClean="0">
                <a:solidFill>
                  <a:schemeClr val="tx1"/>
                </a:solidFill>
              </a:rPr>
              <a:t>5. Pasa a la siguiente objeto.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dirty="0" smtClean="0">
                <a:solidFill>
                  <a:schemeClr val="tx1"/>
                </a:solidFill>
              </a:rPr>
              <a:t>6. Hay tres objetos que no corresponderán a ningún animal.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dirty="0">
              <a:solidFill>
                <a:schemeClr val="tx1"/>
              </a:solidFill>
            </a:endParaRPr>
          </a:p>
          <a:p>
            <a:r>
              <a:rPr lang="es-CL" altLang="es-CL" sz="1600" b="1" dirty="0" smtClean="0">
                <a:solidFill>
                  <a:schemeClr val="tx1"/>
                </a:solidFill>
              </a:rPr>
              <a:t>Estímulos: </a:t>
            </a:r>
            <a:r>
              <a:rPr lang="es-MX" sz="1600" dirty="0" smtClean="0"/>
              <a:t>Pan</a:t>
            </a:r>
            <a:r>
              <a:rPr lang="es-MX" sz="1600" dirty="0"/>
              <a:t>, collar, jabón, tazón, computador, mochila, cruz, botella, celular, jarrón, destornillador</a:t>
            </a:r>
            <a:r>
              <a:rPr lang="es-MX" sz="1600" dirty="0" smtClean="0"/>
              <a:t>.</a:t>
            </a:r>
            <a:endParaRPr lang="es-CL" altLang="es-CL" dirty="0" smtClean="0">
              <a:solidFill>
                <a:schemeClr val="tx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15416"/>
            <a:ext cx="21672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686" y="6318225"/>
            <a:ext cx="1672314" cy="30249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51" y="0"/>
            <a:ext cx="574293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7" y="-30879"/>
            <a:ext cx="6858594" cy="92057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9" y="4604082"/>
            <a:ext cx="1056538" cy="5430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97" y="5019366"/>
            <a:ext cx="1177514" cy="4919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00" y="5180848"/>
            <a:ext cx="905856" cy="8980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0" y="5641675"/>
            <a:ext cx="1178219" cy="15237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2" y="5722683"/>
            <a:ext cx="1158696" cy="71242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49" y="5830662"/>
            <a:ext cx="1206357" cy="113183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6535245"/>
            <a:ext cx="629366" cy="149822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08" y="6533759"/>
            <a:ext cx="1020048" cy="71030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2" y="7809329"/>
            <a:ext cx="1578084" cy="120439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52" y="7575429"/>
            <a:ext cx="987661" cy="126623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54" y="7575429"/>
            <a:ext cx="1381833" cy="45971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9" y="4604082"/>
            <a:ext cx="1056538" cy="54305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87" y="5014919"/>
            <a:ext cx="1177514" cy="49197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00" y="5180848"/>
            <a:ext cx="905856" cy="89804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0" y="5641675"/>
            <a:ext cx="1178219" cy="152377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2" y="5722683"/>
            <a:ext cx="1158696" cy="71242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49" y="5830662"/>
            <a:ext cx="1206357" cy="113183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6" y="6535245"/>
            <a:ext cx="629366" cy="149822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08" y="6533759"/>
            <a:ext cx="1020048" cy="71030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2" y="7809329"/>
            <a:ext cx="1578084" cy="120439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52" y="7575429"/>
            <a:ext cx="987661" cy="1266231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59" y="7575429"/>
            <a:ext cx="1385095" cy="46080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3"/>
          <a:stretch/>
        </p:blipFill>
        <p:spPr>
          <a:xfrm>
            <a:off x="3278037" y="-47519"/>
            <a:ext cx="3046551" cy="5194656"/>
          </a:xfrm>
          <a:prstGeom prst="roundRect">
            <a:avLst/>
          </a:prstGeom>
        </p:spPr>
      </p:pic>
      <p:sp>
        <p:nvSpPr>
          <p:cNvPr id="46" name="Forma libre 45"/>
          <p:cNvSpPr/>
          <p:nvPr/>
        </p:nvSpPr>
        <p:spPr>
          <a:xfrm>
            <a:off x="1380226" y="4375664"/>
            <a:ext cx="2912619" cy="696060"/>
          </a:xfrm>
          <a:custGeom>
            <a:avLst/>
            <a:gdLst>
              <a:gd name="connsiteX0" fmla="*/ 0 w 2912619"/>
              <a:gd name="connsiteY0" fmla="*/ 368864 h 696060"/>
              <a:gd name="connsiteX1" fmla="*/ 1708031 w 2912619"/>
              <a:gd name="connsiteY1" fmla="*/ 6555 h 696060"/>
              <a:gd name="connsiteX2" fmla="*/ 2829465 w 2912619"/>
              <a:gd name="connsiteY2" fmla="*/ 644910 h 696060"/>
              <a:gd name="connsiteX3" fmla="*/ 2743200 w 2912619"/>
              <a:gd name="connsiteY3" fmla="*/ 610404 h 69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2619" h="696060">
                <a:moveTo>
                  <a:pt x="0" y="368864"/>
                </a:moveTo>
                <a:cubicBezTo>
                  <a:pt x="618227" y="164705"/>
                  <a:pt x="1236454" y="-39453"/>
                  <a:pt x="1708031" y="6555"/>
                </a:cubicBezTo>
                <a:cubicBezTo>
                  <a:pt x="2179608" y="52563"/>
                  <a:pt x="2656937" y="544269"/>
                  <a:pt x="2829465" y="644910"/>
                </a:cubicBezTo>
                <a:cubicBezTo>
                  <a:pt x="3001993" y="745551"/>
                  <a:pt x="2872596" y="677977"/>
                  <a:pt x="2743200" y="610404"/>
                </a:cubicBezTo>
              </a:path>
            </a:pathLst>
          </a:custGeom>
          <a:noFill/>
          <a:ln w="76200">
            <a:solidFill>
              <a:srgbClr val="D39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7" name="Forma libre 46"/>
          <p:cNvSpPr/>
          <p:nvPr/>
        </p:nvSpPr>
        <p:spPr>
          <a:xfrm>
            <a:off x="2725947" y="3972059"/>
            <a:ext cx="69011" cy="1134779"/>
          </a:xfrm>
          <a:custGeom>
            <a:avLst/>
            <a:gdLst>
              <a:gd name="connsiteX0" fmla="*/ 69011 w 69011"/>
              <a:gd name="connsiteY0" fmla="*/ 1134779 h 1134779"/>
              <a:gd name="connsiteX1" fmla="*/ 0 w 69011"/>
              <a:gd name="connsiteY1" fmla="*/ 99609 h 1134779"/>
              <a:gd name="connsiteX2" fmla="*/ 69011 w 69011"/>
              <a:gd name="connsiteY2" fmla="*/ 99609 h 113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11" h="1134779">
                <a:moveTo>
                  <a:pt x="69011" y="1134779"/>
                </a:moveTo>
                <a:cubicBezTo>
                  <a:pt x="34505" y="703458"/>
                  <a:pt x="0" y="272137"/>
                  <a:pt x="0" y="99609"/>
                </a:cubicBezTo>
                <a:cubicBezTo>
                  <a:pt x="0" y="-72919"/>
                  <a:pt x="34505" y="13345"/>
                  <a:pt x="69011" y="99609"/>
                </a:cubicBezTo>
              </a:path>
            </a:pathLst>
          </a:custGeom>
          <a:noFill/>
          <a:ln w="76200">
            <a:solidFill>
              <a:srgbClr val="6A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Forma libre 48"/>
          <p:cNvSpPr/>
          <p:nvPr/>
        </p:nvSpPr>
        <p:spPr>
          <a:xfrm>
            <a:off x="3864634" y="5158596"/>
            <a:ext cx="603849" cy="810883"/>
          </a:xfrm>
          <a:custGeom>
            <a:avLst/>
            <a:gdLst>
              <a:gd name="connsiteX0" fmla="*/ 0 w 603849"/>
              <a:gd name="connsiteY0" fmla="*/ 810883 h 810883"/>
              <a:gd name="connsiteX1" fmla="*/ 189781 w 603849"/>
              <a:gd name="connsiteY1" fmla="*/ 448574 h 810883"/>
              <a:gd name="connsiteX2" fmla="*/ 603849 w 603849"/>
              <a:gd name="connsiteY2" fmla="*/ 0 h 810883"/>
              <a:gd name="connsiteX3" fmla="*/ 603849 w 603849"/>
              <a:gd name="connsiteY3" fmla="*/ 0 h 81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49" h="810883">
                <a:moveTo>
                  <a:pt x="0" y="810883"/>
                </a:moveTo>
                <a:cubicBezTo>
                  <a:pt x="44570" y="697302"/>
                  <a:pt x="89140" y="583721"/>
                  <a:pt x="189781" y="448574"/>
                </a:cubicBezTo>
                <a:cubicBezTo>
                  <a:pt x="290422" y="313427"/>
                  <a:pt x="603849" y="0"/>
                  <a:pt x="603849" y="0"/>
                </a:cubicBezTo>
                <a:lnTo>
                  <a:pt x="603849" y="0"/>
                </a:lnTo>
              </a:path>
            </a:pathLst>
          </a:custGeom>
          <a:noFill/>
          <a:ln w="76200">
            <a:solidFill>
              <a:srgbClr val="D39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Forma libre 50"/>
          <p:cNvSpPr/>
          <p:nvPr/>
        </p:nvSpPr>
        <p:spPr>
          <a:xfrm>
            <a:off x="4727275" y="5124091"/>
            <a:ext cx="1104182" cy="672860"/>
          </a:xfrm>
          <a:custGeom>
            <a:avLst/>
            <a:gdLst>
              <a:gd name="connsiteX0" fmla="*/ 1104182 w 1104182"/>
              <a:gd name="connsiteY0" fmla="*/ 672860 h 672860"/>
              <a:gd name="connsiteX1" fmla="*/ 828136 w 1104182"/>
              <a:gd name="connsiteY1" fmla="*/ 517584 h 672860"/>
              <a:gd name="connsiteX2" fmla="*/ 0 w 1104182"/>
              <a:gd name="connsiteY2" fmla="*/ 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182" h="672860">
                <a:moveTo>
                  <a:pt x="1104182" y="672860"/>
                </a:moveTo>
                <a:cubicBezTo>
                  <a:pt x="1058174" y="651293"/>
                  <a:pt x="1012166" y="629727"/>
                  <a:pt x="828136" y="517584"/>
                </a:cubicBezTo>
                <a:cubicBezTo>
                  <a:pt x="644106" y="405441"/>
                  <a:pt x="322053" y="202720"/>
                  <a:pt x="0" y="0"/>
                </a:cubicBezTo>
              </a:path>
            </a:pathLst>
          </a:custGeom>
          <a:noFill/>
          <a:ln w="76200">
            <a:solidFill>
              <a:srgbClr val="D39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Forma libre 51"/>
          <p:cNvSpPr/>
          <p:nvPr/>
        </p:nvSpPr>
        <p:spPr>
          <a:xfrm>
            <a:off x="2366750" y="4088921"/>
            <a:ext cx="2791847" cy="3640347"/>
          </a:xfrm>
          <a:custGeom>
            <a:avLst/>
            <a:gdLst>
              <a:gd name="connsiteX0" fmla="*/ 2791847 w 2791847"/>
              <a:gd name="connsiteY0" fmla="*/ 3640347 h 3640347"/>
              <a:gd name="connsiteX1" fmla="*/ 1377114 w 2791847"/>
              <a:gd name="connsiteY1" fmla="*/ 3088256 h 3640347"/>
              <a:gd name="connsiteX2" fmla="*/ 445462 w 2791847"/>
              <a:gd name="connsiteY2" fmla="*/ 2346385 h 3640347"/>
              <a:gd name="connsiteX3" fmla="*/ 31394 w 2791847"/>
              <a:gd name="connsiteY3" fmla="*/ 1656271 h 3640347"/>
              <a:gd name="connsiteX4" fmla="*/ 65899 w 2791847"/>
              <a:gd name="connsiteY4" fmla="*/ 741871 h 3640347"/>
              <a:gd name="connsiteX5" fmla="*/ 359198 w 2791847"/>
              <a:gd name="connsiteY5" fmla="*/ 0 h 364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1847" h="3640347">
                <a:moveTo>
                  <a:pt x="2791847" y="3640347"/>
                </a:moveTo>
                <a:cubicBezTo>
                  <a:pt x="2280012" y="3472131"/>
                  <a:pt x="1768178" y="3303916"/>
                  <a:pt x="1377114" y="3088256"/>
                </a:cubicBezTo>
                <a:cubicBezTo>
                  <a:pt x="986050" y="2872596"/>
                  <a:pt x="669749" y="2585049"/>
                  <a:pt x="445462" y="2346385"/>
                </a:cubicBezTo>
                <a:cubicBezTo>
                  <a:pt x="221175" y="2107721"/>
                  <a:pt x="94654" y="1923690"/>
                  <a:pt x="31394" y="1656271"/>
                </a:cubicBezTo>
                <a:cubicBezTo>
                  <a:pt x="-31867" y="1388852"/>
                  <a:pt x="11265" y="1017916"/>
                  <a:pt x="65899" y="741871"/>
                </a:cubicBezTo>
                <a:cubicBezTo>
                  <a:pt x="120533" y="465826"/>
                  <a:pt x="239865" y="232913"/>
                  <a:pt x="359198" y="0"/>
                </a:cubicBezTo>
              </a:path>
            </a:pathLst>
          </a:custGeom>
          <a:noFill/>
          <a:ln w="76200">
            <a:solidFill>
              <a:srgbClr val="6A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Forma libre 52"/>
          <p:cNvSpPr/>
          <p:nvPr/>
        </p:nvSpPr>
        <p:spPr>
          <a:xfrm>
            <a:off x="3864634" y="5124091"/>
            <a:ext cx="724619" cy="2743200"/>
          </a:xfrm>
          <a:custGeom>
            <a:avLst/>
            <a:gdLst>
              <a:gd name="connsiteX0" fmla="*/ 0 w 724619"/>
              <a:gd name="connsiteY0" fmla="*/ 2743200 h 2743200"/>
              <a:gd name="connsiteX1" fmla="*/ 155275 w 724619"/>
              <a:gd name="connsiteY1" fmla="*/ 1828800 h 2743200"/>
              <a:gd name="connsiteX2" fmla="*/ 534838 w 724619"/>
              <a:gd name="connsiteY2" fmla="*/ 672860 h 2743200"/>
              <a:gd name="connsiteX3" fmla="*/ 724619 w 724619"/>
              <a:gd name="connsiteY3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619" h="2743200">
                <a:moveTo>
                  <a:pt x="0" y="2743200"/>
                </a:moveTo>
                <a:cubicBezTo>
                  <a:pt x="33067" y="2458528"/>
                  <a:pt x="66135" y="2173857"/>
                  <a:pt x="155275" y="1828800"/>
                </a:cubicBezTo>
                <a:cubicBezTo>
                  <a:pt x="244415" y="1483743"/>
                  <a:pt x="439947" y="977660"/>
                  <a:pt x="534838" y="672860"/>
                </a:cubicBezTo>
                <a:cubicBezTo>
                  <a:pt x="629729" y="368060"/>
                  <a:pt x="677174" y="184030"/>
                  <a:pt x="724619" y="0"/>
                </a:cubicBezTo>
              </a:path>
            </a:pathLst>
          </a:custGeom>
          <a:noFill/>
          <a:ln w="76200">
            <a:solidFill>
              <a:srgbClr val="D39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4" name="Forma libre 53"/>
          <p:cNvSpPr/>
          <p:nvPr/>
        </p:nvSpPr>
        <p:spPr>
          <a:xfrm>
            <a:off x="1483743" y="4106174"/>
            <a:ext cx="1138687" cy="4071668"/>
          </a:xfrm>
          <a:custGeom>
            <a:avLst/>
            <a:gdLst>
              <a:gd name="connsiteX0" fmla="*/ 0 w 1138687"/>
              <a:gd name="connsiteY0" fmla="*/ 4071668 h 4071668"/>
              <a:gd name="connsiteX1" fmla="*/ 258793 w 1138687"/>
              <a:gd name="connsiteY1" fmla="*/ 2777705 h 4071668"/>
              <a:gd name="connsiteX2" fmla="*/ 396815 w 1138687"/>
              <a:gd name="connsiteY2" fmla="*/ 1846052 h 4071668"/>
              <a:gd name="connsiteX3" fmla="*/ 1138687 w 1138687"/>
              <a:gd name="connsiteY3" fmla="*/ 0 h 407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687" h="4071668">
                <a:moveTo>
                  <a:pt x="0" y="4071668"/>
                </a:moveTo>
                <a:cubicBezTo>
                  <a:pt x="96328" y="3610154"/>
                  <a:pt x="192657" y="3148641"/>
                  <a:pt x="258793" y="2777705"/>
                </a:cubicBezTo>
                <a:cubicBezTo>
                  <a:pt x="324929" y="2406769"/>
                  <a:pt x="250166" y="2309003"/>
                  <a:pt x="396815" y="1846052"/>
                </a:cubicBezTo>
                <a:cubicBezTo>
                  <a:pt x="543464" y="1383101"/>
                  <a:pt x="841075" y="691550"/>
                  <a:pt x="1138687" y="0"/>
                </a:cubicBezTo>
              </a:path>
            </a:pathLst>
          </a:custGeom>
          <a:noFill/>
          <a:ln w="76200">
            <a:solidFill>
              <a:srgbClr val="6A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5" name="Forma libre 54"/>
          <p:cNvSpPr/>
          <p:nvPr/>
        </p:nvSpPr>
        <p:spPr>
          <a:xfrm>
            <a:off x="1414732" y="4054415"/>
            <a:ext cx="1293962" cy="1846053"/>
          </a:xfrm>
          <a:custGeom>
            <a:avLst/>
            <a:gdLst>
              <a:gd name="connsiteX0" fmla="*/ 0 w 1293962"/>
              <a:gd name="connsiteY0" fmla="*/ 1846053 h 1846053"/>
              <a:gd name="connsiteX1" fmla="*/ 379562 w 1293962"/>
              <a:gd name="connsiteY1" fmla="*/ 1069676 h 1846053"/>
              <a:gd name="connsiteX2" fmla="*/ 931653 w 1293962"/>
              <a:gd name="connsiteY2" fmla="*/ 362310 h 1846053"/>
              <a:gd name="connsiteX3" fmla="*/ 1293962 w 1293962"/>
              <a:gd name="connsiteY3" fmla="*/ 0 h 184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62" h="1846053">
                <a:moveTo>
                  <a:pt x="0" y="1846053"/>
                </a:moveTo>
                <a:cubicBezTo>
                  <a:pt x="112143" y="1581509"/>
                  <a:pt x="224287" y="1316966"/>
                  <a:pt x="379562" y="1069676"/>
                </a:cubicBezTo>
                <a:cubicBezTo>
                  <a:pt x="534837" y="822386"/>
                  <a:pt x="779253" y="540589"/>
                  <a:pt x="931653" y="362310"/>
                </a:cubicBezTo>
                <a:cubicBezTo>
                  <a:pt x="1084053" y="184031"/>
                  <a:pt x="1189007" y="92015"/>
                  <a:pt x="1293962" y="0"/>
                </a:cubicBezTo>
              </a:path>
            </a:pathLst>
          </a:custGeom>
          <a:noFill/>
          <a:ln w="76200">
            <a:solidFill>
              <a:srgbClr val="6A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38" b="15002"/>
          <a:stretch/>
        </p:blipFill>
        <p:spPr>
          <a:xfrm>
            <a:off x="528880" y="-17705"/>
            <a:ext cx="2592237" cy="44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4" y="0"/>
            <a:ext cx="6858594" cy="91996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2" y="4631913"/>
            <a:ext cx="1056538" cy="5430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12" y="4995438"/>
            <a:ext cx="1177514" cy="49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03" y="5208679"/>
            <a:ext cx="905856" cy="898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3" y="5669506"/>
            <a:ext cx="1178219" cy="1523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55" y="5750514"/>
            <a:ext cx="1158696" cy="7124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52" y="5858493"/>
            <a:ext cx="1206357" cy="11318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79" y="6563076"/>
            <a:ext cx="629366" cy="14982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11" y="6561590"/>
            <a:ext cx="1020048" cy="7103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5" y="7837160"/>
            <a:ext cx="1578084" cy="12043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55" y="7603260"/>
            <a:ext cx="987661" cy="126623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57" y="7603260"/>
            <a:ext cx="1381833" cy="4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5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applause.wav"/>
          </p:stSnd>
        </p:sndAc>
      </p:transition>
    </mc:Choice>
    <mc:Fallback xmlns="">
      <p:transition spd="slow">
        <p:dissolve/>
        <p:sndAc>
          <p:stSnd>
            <p:snd r:embed="rId1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primeproud/primeproud1201/primeproud120100055/11804427-Wood-board-and-paper-sheet-with-black-paper-clip--Stock-Vector-board-notice-bulle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289">
            <a:off x="-1247358" y="-205138"/>
            <a:ext cx="9126232" cy="91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 rot="20627537">
            <a:off x="1035169" y="2348248"/>
            <a:ext cx="3347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Comic Sans MS" panose="030F0702030302020204" pitchFamily="66" charset="0"/>
              </a:rPr>
              <a:t>Actividad Complementaria </a:t>
            </a:r>
            <a:endParaRPr lang="es-CL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20627537">
            <a:off x="919193" y="2838801"/>
            <a:ext cx="445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alibri" panose="020F0502020204030204" pitchFamily="34" charset="0"/>
              </a:rPr>
              <a:t>¿Qué piensas de </a:t>
            </a:r>
            <a:r>
              <a:rPr lang="es-MX" sz="2000" dirty="0" smtClean="0">
                <a:latin typeface="Calibri" panose="020F0502020204030204" pitchFamily="34" charset="0"/>
              </a:rPr>
              <a:t>este </a:t>
            </a:r>
            <a:r>
              <a:rPr lang="es-MX" sz="2000" dirty="0">
                <a:latin typeface="Calibri" panose="020F0502020204030204" pitchFamily="34" charset="0"/>
              </a:rPr>
              <a:t>fondo  </a:t>
            </a:r>
            <a:r>
              <a:rPr lang="es-MX" sz="2000" dirty="0" smtClean="0">
                <a:latin typeface="Calibri" panose="020F0502020204030204" pitchFamily="34" charset="0"/>
              </a:rPr>
              <a:t>marino? </a:t>
            </a:r>
            <a:r>
              <a:rPr lang="es-MX" sz="2000" dirty="0">
                <a:latin typeface="Calibri" panose="020F0502020204030204" pitchFamily="34" charset="0"/>
              </a:rPr>
              <a:t>¿Cómo se puede evitar esta situación? </a:t>
            </a:r>
            <a:endParaRPr lang="es-CL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34</Words>
  <Application>Microsoft Office PowerPoint</Application>
  <PresentationFormat>Presentación en pantalla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Arenas</dc:creator>
  <cp:lastModifiedBy>Claudia Arenas</cp:lastModifiedBy>
  <cp:revision>42</cp:revision>
  <dcterms:created xsi:type="dcterms:W3CDTF">2015-03-19T00:40:34Z</dcterms:created>
  <dcterms:modified xsi:type="dcterms:W3CDTF">2015-06-16T12:24:31Z</dcterms:modified>
</cp:coreProperties>
</file>